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48" r:id="rId2"/>
    <p:sldMasterId id="2147483661" r:id="rId3"/>
  </p:sldMasterIdLst>
  <p:notesMasterIdLst>
    <p:notesMasterId r:id="rId15"/>
  </p:notesMasterIdLst>
  <p:handoutMasterIdLst>
    <p:handoutMasterId r:id="rId16"/>
  </p:handoutMasterIdLst>
  <p:sldIdLst>
    <p:sldId id="256" r:id="rId4"/>
    <p:sldId id="302" r:id="rId5"/>
    <p:sldId id="303" r:id="rId6"/>
    <p:sldId id="304" r:id="rId7"/>
    <p:sldId id="288" r:id="rId8"/>
    <p:sldId id="307" r:id="rId9"/>
    <p:sldId id="308" r:id="rId10"/>
    <p:sldId id="306" r:id="rId11"/>
    <p:sldId id="305" r:id="rId12"/>
    <p:sldId id="309" r:id="rId13"/>
    <p:sldId id="310" r:id="rId14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ystian Seibert" initials="KS" lastIdx="1" clrIdx="0">
    <p:extLst>
      <p:ext uri="{19B8F6BF-5375-455C-9EA6-DF929625EA0E}">
        <p15:presenceInfo xmlns:p15="http://schemas.microsoft.com/office/powerpoint/2012/main" userId="S-1-5-21-2432318650-2594138793-421060013-2954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47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1D768-E3B0-44E1-90C2-54E498AE82AF}" type="datetimeFigureOut">
              <a:rPr lang="en-AU" smtClean="0"/>
              <a:t>2/08/2018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852F5-A1BB-4423-ACDD-5BD46981B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56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7EFC8-CA7A-47B7-B0EB-816A580517C9}" type="datetimeFigureOut">
              <a:rPr lang="en-AU" smtClean="0"/>
              <a:t>2/08/2018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7053E-8DFE-4886-BD41-97119B65FF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257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MDC Fi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1229710"/>
            <a:ext cx="8616566" cy="20416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938" y="3293128"/>
            <a:ext cx="8622123" cy="1404996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/>
              <a:t>CRICOS</a:t>
            </a:r>
            <a:r>
              <a:rPr lang="en-AU" sz="800" baseline="0" dirty="0"/>
              <a:t> 00111D</a:t>
            </a:r>
          </a:p>
          <a:p>
            <a:pPr algn="r"/>
            <a:r>
              <a:rPr lang="en-AU" sz="800" baseline="0" dirty="0"/>
              <a:t>TOID 3059</a:t>
            </a:r>
            <a:endParaRPr lang="en-AU" sz="800" dirty="0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3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177647"/>
            <a:ext cx="8618158" cy="207005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59" y="3335007"/>
            <a:ext cx="8618158" cy="2687421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9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83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" y="5486400"/>
            <a:ext cx="3499166" cy="12432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144000" cy="53580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8709" y="5358064"/>
            <a:ext cx="5345291" cy="14999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32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57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1229710"/>
            <a:ext cx="8616566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414" y="3649333"/>
            <a:ext cx="6858000" cy="2388859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/>
              <a:t>CRICOS</a:t>
            </a:r>
            <a:r>
              <a:rPr lang="en-AU" sz="800" baseline="0" dirty="0"/>
              <a:t> 00111D</a:t>
            </a:r>
          </a:p>
          <a:p>
            <a:pPr algn="r"/>
            <a:r>
              <a:rPr lang="en-AU" sz="800" baseline="0" dirty="0"/>
              <a:t>TOID 3059</a:t>
            </a:r>
            <a:endParaRPr lang="en-AU" sz="800" dirty="0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1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59" y="1509386"/>
            <a:ext cx="8627682" cy="4536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589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9" y="1509387"/>
            <a:ext cx="4256691" cy="4536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509387"/>
            <a:ext cx="4256692" cy="45366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6957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9" y="2333299"/>
            <a:ext cx="4256691" cy="37285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2333299"/>
            <a:ext cx="4256692" cy="3728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258158" y="1509387"/>
            <a:ext cx="425669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29149" y="1509387"/>
            <a:ext cx="4256691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408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7329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177647"/>
            <a:ext cx="8618158" cy="207005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59" y="3335007"/>
            <a:ext cx="8618158" cy="2687421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4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aper">
    <p:bg>
      <p:bgPr>
        <a:blipFill dpi="0" rotWithShape="1">
          <a:blip r:embed="rId2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1229710"/>
            <a:ext cx="8616566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25343"/>
            <a:ext cx="6858000" cy="2426140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>
                <a:solidFill>
                  <a:schemeClr val="bg1">
                    <a:lumMod val="95000"/>
                  </a:schemeClr>
                </a:solidFill>
              </a:rPr>
              <a:t>CRICOS</a:t>
            </a:r>
            <a:r>
              <a:rPr lang="en-AU" sz="800" baseline="0" dirty="0">
                <a:solidFill>
                  <a:schemeClr val="bg1">
                    <a:lumMod val="95000"/>
                  </a:schemeClr>
                </a:solidFill>
              </a:rPr>
              <a:t> 00111D</a:t>
            </a:r>
          </a:p>
          <a:p>
            <a:pPr algn="r"/>
            <a:r>
              <a:rPr lang="en-AU" sz="800" baseline="0" dirty="0">
                <a:solidFill>
                  <a:schemeClr val="bg1">
                    <a:lumMod val="95000"/>
                  </a:schemeClr>
                </a:solidFill>
              </a:rPr>
              <a:t>TOID 3059</a:t>
            </a:r>
            <a:endParaRPr lang="en-AU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89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464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" y="5486400"/>
            <a:ext cx="3499166" cy="12432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144000" cy="53580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8709" y="5358064"/>
            <a:ext cx="5345291" cy="14999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01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winburn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717" y="1290909"/>
            <a:ext cx="8616566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strike="noStrike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717" y="3586927"/>
            <a:ext cx="8616566" cy="2388859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11" name="Picture 10" descr="KNOWING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31" y="6177568"/>
            <a:ext cx="543910" cy="543910"/>
          </a:xfrm>
          <a:prstGeom prst="rect">
            <a:avLst/>
          </a:prstGeom>
          <a:ln w="25400">
            <a:solidFill>
              <a:schemeClr val="bg2"/>
            </a:solidFill>
            <a:miter lim="800000"/>
          </a:ln>
        </p:spPr>
      </p:pic>
      <p:pic>
        <p:nvPicPr>
          <p:cNvPr id="12" name="Picture 11" descr="Swinburne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  <a:ln w="25400">
            <a:solidFill>
              <a:schemeClr val="bg2"/>
            </a:solidFill>
            <a:miter lim="800000"/>
          </a:ln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>
                <a:solidFill>
                  <a:schemeClr val="tx1"/>
                </a:solidFill>
              </a:rPr>
              <a:t>CRICOS</a:t>
            </a:r>
            <a:r>
              <a:rPr lang="en-AU" sz="800" baseline="0" dirty="0">
                <a:solidFill>
                  <a:schemeClr val="tx1"/>
                </a:solidFill>
              </a:rPr>
              <a:t> 00111D</a:t>
            </a:r>
          </a:p>
          <a:p>
            <a:pPr algn="r"/>
            <a:r>
              <a:rPr lang="en-AU" sz="800" baseline="0" dirty="0">
                <a:solidFill>
                  <a:schemeClr val="tx1"/>
                </a:solidFill>
              </a:rPr>
              <a:t>TOID 3059</a:t>
            </a:r>
            <a:endParaRPr lang="en-AU" sz="80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8159" y="6176963"/>
            <a:ext cx="2057400" cy="5445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256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546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4010764"/>
            <a:ext cx="8616566" cy="8455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938" y="4873072"/>
            <a:ext cx="8622124" cy="114147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/>
              <a:t>CRICOS</a:t>
            </a:r>
            <a:r>
              <a:rPr lang="en-AU" sz="800" baseline="0" dirty="0"/>
              <a:t> 00111D</a:t>
            </a:r>
          </a:p>
          <a:p>
            <a:pPr algn="r"/>
            <a:r>
              <a:rPr lang="en-AU" sz="800" baseline="0" dirty="0"/>
              <a:t>TOID 3059</a:t>
            </a:r>
            <a:endParaRPr lang="en-AU" sz="800" dirty="0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383985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19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1229710"/>
            <a:ext cx="8616566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414" y="3649333"/>
            <a:ext cx="6858000" cy="2388859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/>
              <a:t>CRICOS</a:t>
            </a:r>
            <a:r>
              <a:rPr lang="en-AU" sz="800" baseline="0" dirty="0"/>
              <a:t> 00111D</a:t>
            </a:r>
          </a:p>
          <a:p>
            <a:pPr algn="r"/>
            <a:r>
              <a:rPr lang="en-AU" sz="800" baseline="0" dirty="0"/>
              <a:t>TOID 3059</a:t>
            </a:r>
            <a:endParaRPr lang="en-AU" sz="800" dirty="0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1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59" y="1509386"/>
            <a:ext cx="8627682" cy="4536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378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9" y="1509387"/>
            <a:ext cx="4256691" cy="4536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509387"/>
            <a:ext cx="4256692" cy="45366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502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9" y="2333299"/>
            <a:ext cx="4256691" cy="37285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2333299"/>
            <a:ext cx="4256692" cy="3728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258158" y="1509387"/>
            <a:ext cx="425669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29149" y="1509387"/>
            <a:ext cx="4256691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58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52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90000" rIns="91440" bIns="90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159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 descr="KNOWING Logo RGB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31" y="6177568"/>
            <a:ext cx="543910" cy="5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7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5" r:id="rId2"/>
    <p:sldLayoutId id="2147483677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108000" rIns="91440" bIns="108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159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988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4" r:id="rId5"/>
    <p:sldLayoutId id="2147483651" r:id="rId6"/>
    <p:sldLayoutId id="2147483655" r:id="rId7"/>
    <p:sldLayoutId id="2147483657" r:id="rId8"/>
    <p:sldLayoutId id="21474836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vert="horz" lIns="91440" tIns="108000" rIns="91440" bIns="108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159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848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11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33" y="3942031"/>
            <a:ext cx="8616566" cy="974436"/>
          </a:xfrm>
        </p:spPr>
        <p:txBody>
          <a:bodyPr>
            <a:normAutofit/>
          </a:bodyPr>
          <a:lstStyle/>
          <a:p>
            <a:r>
              <a:rPr lang="en-AU" sz="2400" b="1" dirty="0"/>
              <a:t>Donor Disclosure – An Emerging Debate in Charity Regulation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33" y="4810590"/>
            <a:ext cx="8622124" cy="1339953"/>
          </a:xfrm>
        </p:spPr>
        <p:txBody>
          <a:bodyPr>
            <a:normAutofit fontScale="62500" lnSpcReduction="20000"/>
          </a:bodyPr>
          <a:lstStyle/>
          <a:p>
            <a:endParaRPr lang="en-AU" sz="1400" b="1" dirty="0" smtClean="0"/>
          </a:p>
          <a:p>
            <a:r>
              <a:rPr lang="en-AU" sz="2600" b="1" dirty="0"/>
              <a:t>2018 CLAANZ </a:t>
            </a:r>
            <a:r>
              <a:rPr lang="en-AU" sz="2600" b="1" dirty="0" smtClean="0"/>
              <a:t>Conference – Melbourne, Thursday 2 August 2018</a:t>
            </a:r>
            <a:endParaRPr lang="en-AU" sz="2600" b="1" dirty="0"/>
          </a:p>
          <a:p>
            <a:endParaRPr lang="en-AU" sz="1600" b="1" dirty="0" smtClean="0"/>
          </a:p>
          <a:p>
            <a:r>
              <a:rPr lang="en-AU" sz="2600" b="1" dirty="0" smtClean="0"/>
              <a:t>Krystian Seibert – Industry Fellow, Centre for Social Impact, Swinburne University of Technology</a:t>
            </a:r>
          </a:p>
          <a:p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16863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511" y="1491915"/>
            <a:ext cx="80659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FF0000"/>
                </a:solidFill>
              </a:rPr>
              <a:t>Does </a:t>
            </a:r>
            <a:r>
              <a:rPr lang="en-AU" sz="2400" b="1" dirty="0">
                <a:solidFill>
                  <a:srgbClr val="FF0000"/>
                </a:solidFill>
              </a:rPr>
              <a:t>mandatory disclosure tell us that much</a:t>
            </a:r>
            <a:r>
              <a:rPr lang="en-AU" sz="2400" b="1" dirty="0" smtClean="0">
                <a:solidFill>
                  <a:srgbClr val="FF0000"/>
                </a:solidFill>
              </a:rPr>
              <a:t>?</a:t>
            </a:r>
          </a:p>
          <a:p>
            <a:endParaRPr lang="en-AU" sz="1000" b="1" dirty="0" smtClean="0">
              <a:solidFill>
                <a:srgbClr val="FF0000"/>
              </a:solidFill>
            </a:endParaRPr>
          </a:p>
          <a:p>
            <a:pPr marL="742950" lvl="1" indent="-285750">
              <a:buSzPct val="65000"/>
              <a:buFont typeface="Courier New" panose="02070309020205020404" pitchFamily="49" charset="0"/>
              <a:buChar char="o"/>
            </a:pPr>
            <a:r>
              <a:rPr lang="en-AU" sz="2400" dirty="0" smtClean="0"/>
              <a:t>A think tank, or any other organisation advancing public debate on policy issues, will generally be supported by people who agree with its policies</a:t>
            </a:r>
          </a:p>
          <a:p>
            <a:pPr marL="742950" lvl="1" indent="-285750">
              <a:buSzPct val="65000"/>
              <a:buFont typeface="Courier New" panose="02070309020205020404" pitchFamily="49" charset="0"/>
              <a:buChar char="o"/>
            </a:pPr>
            <a:r>
              <a:rPr lang="en-AU" sz="2400" dirty="0" smtClean="0"/>
              <a:t>Is anybody surprised that Gina Rinehart supports the Institute of Public Affairs – does anybody think that if she didn’t support it, it adopt a different position on climate change?</a:t>
            </a:r>
          </a:p>
          <a:p>
            <a:pPr marL="742950" lvl="1" indent="-285750">
              <a:buSzPct val="65000"/>
              <a:buFont typeface="Courier New" panose="02070309020205020404" pitchFamily="49" charset="0"/>
              <a:buChar char="o"/>
            </a:pPr>
            <a:r>
              <a:rPr lang="en-AU" sz="2400" dirty="0" smtClean="0"/>
              <a:t>If it was transparent, would its positions become more compelling?</a:t>
            </a:r>
            <a:endParaRPr lang="en-AU" sz="2400" dirty="0" smtClean="0"/>
          </a:p>
          <a:p>
            <a:pPr lvl="1">
              <a:buSzPct val="65000"/>
            </a:pPr>
            <a:endParaRPr lang="en-AU" sz="1000" dirty="0" smtClean="0"/>
          </a:p>
        </p:txBody>
      </p:sp>
    </p:spTree>
    <p:extLst>
      <p:ext uri="{BB962C8B-B14F-4D97-AF65-F5344CB8AC3E}">
        <p14:creationId xmlns:p14="http://schemas.microsoft.com/office/powerpoint/2010/main" val="4847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262" y="866273"/>
            <a:ext cx="803709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-342900">
              <a:buSzPct val="100000"/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F0000"/>
                </a:solidFill>
              </a:rPr>
              <a:t>Perhaps voluntary disclosure is sufficient after all?</a:t>
            </a:r>
          </a:p>
          <a:p>
            <a:pPr marL="12700" lvl="1">
              <a:buSzPct val="100000"/>
            </a:pPr>
            <a:endParaRPr lang="en-AU" sz="1000" dirty="0"/>
          </a:p>
          <a:p>
            <a:pPr marL="742950" lvl="1" indent="-285750">
              <a:buSzPct val="65000"/>
              <a:buFont typeface="Courier New" panose="02070309020205020404" pitchFamily="49" charset="0"/>
              <a:buChar char="o"/>
            </a:pPr>
            <a:r>
              <a:rPr lang="en-AU" sz="2400" dirty="0"/>
              <a:t>Policy makers, the media and other stakeholders who are influenced (or not influenced) by think tanks can discount the views of those which they don’t think are sufficiently </a:t>
            </a:r>
            <a:r>
              <a:rPr lang="en-AU" sz="2400" dirty="0" smtClean="0"/>
              <a:t>transparent</a:t>
            </a:r>
          </a:p>
          <a:p>
            <a:pPr marL="742950" lvl="1" indent="-285750">
              <a:buSzPct val="65000"/>
              <a:buFont typeface="Courier New" panose="02070309020205020404" pitchFamily="49" charset="0"/>
              <a:buChar char="o"/>
            </a:pPr>
            <a:r>
              <a:rPr lang="en-AU" sz="2400" dirty="0" smtClean="0"/>
              <a:t>If you’re suspicious of the intentions of a think tank, then ignore its proposals!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FF0000"/>
                </a:solidFill>
              </a:rPr>
              <a:t>A half way house on donor disclosure?</a:t>
            </a:r>
          </a:p>
          <a:p>
            <a:endParaRPr lang="en-AU" sz="1000" dirty="0" smtClean="0">
              <a:solidFill>
                <a:srgbClr val="FF0000"/>
              </a:solidFill>
            </a:endParaRPr>
          </a:p>
          <a:p>
            <a:pPr marL="722313" indent="-342900">
              <a:buSzPct val="65000"/>
              <a:buFont typeface="Courier New" panose="02070309020205020404" pitchFamily="49" charset="0"/>
              <a:buChar char="o"/>
            </a:pPr>
            <a:r>
              <a:rPr lang="en-AU" sz="2400" dirty="0" smtClean="0"/>
              <a:t>An ‘if not, why not’ requirement</a:t>
            </a:r>
          </a:p>
          <a:p>
            <a:pPr marL="722313" indent="-342900">
              <a:buSzPct val="65000"/>
              <a:buFont typeface="Courier New" panose="02070309020205020404" pitchFamily="49" charset="0"/>
              <a:buChar char="o"/>
            </a:pPr>
            <a:r>
              <a:rPr lang="en-AU" sz="2400" dirty="0" smtClean="0"/>
              <a:t>Then let policy </a:t>
            </a:r>
            <a:r>
              <a:rPr lang="en-AU" sz="2400" dirty="0"/>
              <a:t>makers, the media and other </a:t>
            </a:r>
            <a:r>
              <a:rPr lang="en-AU" sz="2400" dirty="0" smtClean="0"/>
              <a:t>stakeholders make up their own minds</a:t>
            </a:r>
          </a:p>
        </p:txBody>
      </p:sp>
    </p:spTree>
    <p:extLst>
      <p:ext uri="{BB962C8B-B14F-4D97-AF65-F5344CB8AC3E}">
        <p14:creationId xmlns:p14="http://schemas.microsoft.com/office/powerpoint/2010/main" val="15186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8639" y="1039527"/>
            <a:ext cx="80659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FF0000"/>
                </a:solidFill>
              </a:rPr>
              <a:t>General consensus around transparency</a:t>
            </a:r>
          </a:p>
          <a:p>
            <a:endParaRPr lang="en-AU" sz="2400" b="1" dirty="0" smtClean="0">
              <a:solidFill>
                <a:srgbClr val="FF0000"/>
              </a:solidFill>
            </a:endParaRPr>
          </a:p>
          <a:p>
            <a:pPr marL="742950" lvl="1" indent="-285750">
              <a:buSzPct val="65000"/>
              <a:buFont typeface="Courier New" panose="02070309020205020404" pitchFamily="49" charset="0"/>
              <a:buChar char="o"/>
            </a:pPr>
            <a:r>
              <a:rPr lang="en-AU" sz="2400" b="1" dirty="0" smtClean="0">
                <a:solidFill>
                  <a:srgbClr val="0070C0"/>
                </a:solidFill>
              </a:rPr>
              <a:t>Registered charities </a:t>
            </a:r>
            <a:r>
              <a:rPr lang="en-AU" sz="2400" dirty="0" smtClean="0"/>
              <a:t>should be transparent around the operations, governance and finances → Purpose of ACNC reporting</a:t>
            </a:r>
          </a:p>
          <a:p>
            <a:pPr marL="742950" lvl="1" indent="-285750">
              <a:buSzPct val="65000"/>
              <a:buFont typeface="Courier New" panose="02070309020205020404" pitchFamily="49" charset="0"/>
              <a:buChar char="o"/>
            </a:pPr>
            <a:r>
              <a:rPr lang="en-AU" sz="2400" b="1" dirty="0" smtClean="0">
                <a:solidFill>
                  <a:srgbClr val="0070C0"/>
                </a:solidFill>
              </a:rPr>
              <a:t>Partisan political actors</a:t>
            </a:r>
            <a:r>
              <a:rPr lang="en-AU" sz="2400" dirty="0" smtClean="0"/>
              <a:t>, be they political parties, candidates or third parties, should be transparency about their sources of funding </a:t>
            </a:r>
            <a:r>
              <a:rPr lang="en-AU" sz="2400" dirty="0"/>
              <a:t>→ Purpose of </a:t>
            </a:r>
            <a:r>
              <a:rPr lang="en-AU" sz="2400" dirty="0" smtClean="0"/>
              <a:t>annual returns to the AEC</a:t>
            </a:r>
          </a:p>
          <a:p>
            <a:pPr lvl="1">
              <a:buSzPct val="65000"/>
            </a:pPr>
            <a:endParaRPr lang="en-AU" sz="2400" dirty="0"/>
          </a:p>
          <a:p>
            <a:pPr marL="355600" lvl="1" indent="-342900">
              <a:buSzPct val="100000"/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FF0000"/>
                </a:solidFill>
              </a:rPr>
              <a:t>Mandatory requirements, specified in ACNC and electoral legislation</a:t>
            </a:r>
            <a:endParaRPr lang="en-AU" sz="2400" b="1" dirty="0">
              <a:solidFill>
                <a:srgbClr val="FF0000"/>
              </a:solidFill>
            </a:endParaRPr>
          </a:p>
          <a:p>
            <a:pPr lvl="1">
              <a:buSzPct val="65000"/>
            </a:pP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30255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5" y="133454"/>
            <a:ext cx="4599286" cy="3187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00" y="3449708"/>
            <a:ext cx="3525579" cy="331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313" y="528086"/>
            <a:ext cx="4091191" cy="143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711" y="2079057"/>
            <a:ext cx="3646397" cy="45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510" y="1049152"/>
            <a:ext cx="80659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FF0000"/>
                </a:solidFill>
              </a:rPr>
              <a:t>Source of disagreement</a:t>
            </a:r>
          </a:p>
          <a:p>
            <a:endParaRPr lang="en-AU" sz="2400" b="1" dirty="0" smtClean="0">
              <a:solidFill>
                <a:srgbClr val="FF0000"/>
              </a:solidFill>
            </a:endParaRPr>
          </a:p>
          <a:p>
            <a:pPr marL="742950" lvl="1" indent="-285750">
              <a:buSzPct val="65000"/>
              <a:buFont typeface="Courier New" panose="02070309020205020404" pitchFamily="49" charset="0"/>
              <a:buChar char="o"/>
            </a:pPr>
            <a:r>
              <a:rPr lang="en-AU" sz="2400" dirty="0" smtClean="0"/>
              <a:t>How much reporting should be required of non-partisan political actors, such as charities undertaking advocacy? </a:t>
            </a:r>
            <a:endParaRPr lang="en-AU" sz="2400" dirty="0" smtClean="0"/>
          </a:p>
          <a:p>
            <a:pPr marL="742950" lvl="1" indent="-285750">
              <a:buSzPct val="65000"/>
              <a:buFont typeface="Courier New" panose="02070309020205020404" pitchFamily="49" charset="0"/>
              <a:buChar char="o"/>
            </a:pPr>
            <a:r>
              <a:rPr lang="en-AU" sz="2400" dirty="0" smtClean="0"/>
              <a:t>That’s </a:t>
            </a:r>
            <a:r>
              <a:rPr lang="en-AU" sz="2400" dirty="0" smtClean="0"/>
              <a:t>the debate we’re having about the proposed changes to the Electoral </a:t>
            </a:r>
            <a:r>
              <a:rPr lang="en-AU" sz="2400" dirty="0" smtClean="0"/>
              <a:t>Act</a:t>
            </a:r>
            <a:endParaRPr lang="en-AU" sz="2400" dirty="0" smtClean="0"/>
          </a:p>
          <a:p>
            <a:pPr lvl="1">
              <a:buSzPct val="65000"/>
            </a:pPr>
            <a:endParaRPr lang="en-AU" sz="2400" dirty="0"/>
          </a:p>
          <a:p>
            <a:pPr marL="355600" lvl="1" indent="-342900">
              <a:buSzPct val="100000"/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FF0000"/>
                </a:solidFill>
              </a:rPr>
              <a:t>Increased attention on the role of think tanks, both here and overseas </a:t>
            </a:r>
          </a:p>
          <a:p>
            <a:pPr marL="722313" lvl="3" indent="-342900">
              <a:buSzPct val="65000"/>
              <a:buFont typeface="Courier New" panose="02070309020205020404" pitchFamily="49" charset="0"/>
              <a:buChar char="o"/>
            </a:pPr>
            <a:r>
              <a:rPr lang="en-AU" sz="2400" dirty="0" smtClean="0"/>
              <a:t>Most of them are charities</a:t>
            </a:r>
            <a:endParaRPr lang="en-AU" sz="2400" dirty="0" smtClean="0"/>
          </a:p>
          <a:p>
            <a:pPr marL="722313" lvl="3" indent="-342900">
              <a:buSzPct val="65000"/>
              <a:buFont typeface="Courier New" panose="02070309020205020404" pitchFamily="49" charset="0"/>
              <a:buChar char="o"/>
            </a:pPr>
            <a:r>
              <a:rPr lang="en-AU" sz="2400" dirty="0" smtClean="0"/>
              <a:t>That’s </a:t>
            </a:r>
            <a:r>
              <a:rPr lang="en-AU" sz="2400" dirty="0" smtClean="0"/>
              <a:t>what I want to focus </a:t>
            </a:r>
            <a:r>
              <a:rPr lang="en-AU" sz="2400" dirty="0" smtClean="0"/>
              <a:t>on</a:t>
            </a:r>
            <a:endParaRPr lang="en-AU" sz="2400" dirty="0"/>
          </a:p>
          <a:p>
            <a:pPr lvl="1">
              <a:buSzPct val="65000"/>
            </a:pP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8303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8" y="206833"/>
            <a:ext cx="4081111" cy="3418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00" y="4105926"/>
            <a:ext cx="7241394" cy="2569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873" y="2983250"/>
            <a:ext cx="4370121" cy="11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33" y="280837"/>
            <a:ext cx="6155550" cy="3020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22" y="3660858"/>
            <a:ext cx="78200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47" y="543877"/>
            <a:ext cx="8307454" cy="978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47" y="1522416"/>
            <a:ext cx="8307454" cy="1195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47" y="2717524"/>
            <a:ext cx="8307454" cy="36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73" y="993208"/>
            <a:ext cx="8321441" cy="1045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696" y="2039199"/>
            <a:ext cx="6517657" cy="582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695" y="2621924"/>
            <a:ext cx="6517657" cy="322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35" y="288757"/>
            <a:ext cx="806597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FF0000"/>
                </a:solidFill>
              </a:rPr>
              <a:t>Is there a case for mandatory donor disclosure by think tanks in Australia?</a:t>
            </a:r>
            <a:endParaRPr lang="en-AU" sz="2400" b="1" dirty="0" smtClean="0">
              <a:solidFill>
                <a:srgbClr val="FF0000"/>
              </a:solidFill>
            </a:endParaRPr>
          </a:p>
          <a:p>
            <a:endParaRPr lang="en-AU" sz="2400" dirty="0"/>
          </a:p>
          <a:p>
            <a:r>
              <a:rPr lang="en-AU" i="1" dirty="0"/>
              <a:t>Buckley v. </a:t>
            </a:r>
            <a:r>
              <a:rPr lang="en-AU" i="1" dirty="0" err="1" smtClean="0"/>
              <a:t>Valeo</a:t>
            </a:r>
            <a:r>
              <a:rPr lang="en-AU" i="1" dirty="0" smtClean="0"/>
              <a:t> (1976)</a:t>
            </a:r>
            <a:endParaRPr lang="en-AU" dirty="0" smtClean="0"/>
          </a:p>
          <a:p>
            <a:r>
              <a:rPr lang="en-AU" dirty="0" smtClean="0"/>
              <a:t>‘The </a:t>
            </a:r>
            <a:r>
              <a:rPr lang="en-AU" dirty="0"/>
              <a:t>interest in alleviating </a:t>
            </a:r>
            <a:r>
              <a:rPr lang="en-AU" dirty="0" smtClean="0"/>
              <a:t>the corrupting </a:t>
            </a:r>
            <a:r>
              <a:rPr lang="en-AU" dirty="0"/>
              <a:t>influence of large contributions is served by . . . contribution limitations </a:t>
            </a:r>
            <a:r>
              <a:rPr lang="en-AU" dirty="0" smtClean="0"/>
              <a:t>and </a:t>
            </a:r>
            <a:r>
              <a:rPr lang="en-AU" b="1" dirty="0" smtClean="0"/>
              <a:t>disclosure </a:t>
            </a:r>
            <a:r>
              <a:rPr lang="en-AU" b="1" dirty="0"/>
              <a:t>provisions </a:t>
            </a:r>
            <a:r>
              <a:rPr lang="en-AU" dirty="0"/>
              <a:t>. . </a:t>
            </a:r>
            <a:r>
              <a:rPr lang="en-AU" dirty="0" smtClean="0"/>
              <a:t>.‘</a:t>
            </a:r>
            <a:endParaRPr lang="en-AU" dirty="0"/>
          </a:p>
          <a:p>
            <a:r>
              <a:rPr lang="en-AU" i="1" dirty="0" smtClean="0"/>
              <a:t> </a:t>
            </a:r>
          </a:p>
          <a:p>
            <a:r>
              <a:rPr lang="en-AU" i="1" dirty="0" smtClean="0"/>
              <a:t>Citizens United v</a:t>
            </a:r>
            <a:r>
              <a:rPr lang="en-AU" i="1" dirty="0"/>
              <a:t>. Federal Election </a:t>
            </a:r>
            <a:r>
              <a:rPr lang="en-AU" i="1" dirty="0" smtClean="0"/>
              <a:t>Commission (2010)</a:t>
            </a:r>
            <a:endParaRPr lang="en-AU" i="1" dirty="0"/>
          </a:p>
          <a:p>
            <a:r>
              <a:rPr lang="en-AU" dirty="0" smtClean="0"/>
              <a:t>‘With </a:t>
            </a:r>
            <a:r>
              <a:rPr lang="en-AU" dirty="0"/>
              <a:t>the advent of the Internet, prompt disclosure of expenditures</a:t>
            </a:r>
          </a:p>
          <a:p>
            <a:r>
              <a:rPr lang="en-AU" dirty="0"/>
              <a:t>can provide shareholders and citizens with the </a:t>
            </a:r>
            <a:r>
              <a:rPr lang="en-AU" b="1" dirty="0"/>
              <a:t>information needed</a:t>
            </a:r>
          </a:p>
          <a:p>
            <a:r>
              <a:rPr lang="en-AU" b="1" dirty="0"/>
              <a:t>to hold corporations and elected officials accountable for their </a:t>
            </a:r>
            <a:r>
              <a:rPr lang="en-AU" b="1" dirty="0" err="1"/>
              <a:t>posi</a:t>
            </a:r>
            <a:r>
              <a:rPr lang="en-AU" b="1" dirty="0"/>
              <a:t>-</a:t>
            </a:r>
          </a:p>
          <a:p>
            <a:r>
              <a:rPr lang="en-AU" b="1" dirty="0" err="1"/>
              <a:t>tions</a:t>
            </a:r>
            <a:r>
              <a:rPr lang="en-AU" b="1" dirty="0"/>
              <a:t> and supporters</a:t>
            </a:r>
            <a:r>
              <a:rPr lang="en-AU" dirty="0"/>
              <a:t>. Shareholders can determine whether their</a:t>
            </a:r>
          </a:p>
          <a:p>
            <a:r>
              <a:rPr lang="en-AU" dirty="0"/>
              <a:t>corporation’s political speech advances the corporation’s interest</a:t>
            </a:r>
          </a:p>
          <a:p>
            <a:r>
              <a:rPr lang="en-AU" dirty="0"/>
              <a:t>in making profits, and citizens can see whether elected officials</a:t>
            </a:r>
          </a:p>
          <a:p>
            <a:r>
              <a:rPr lang="en-AU" dirty="0"/>
              <a:t>are </a:t>
            </a:r>
            <a:r>
              <a:rPr lang="en-AU" dirty="0" smtClean="0"/>
              <a:t>“in </a:t>
            </a:r>
            <a:r>
              <a:rPr lang="en-AU" dirty="0"/>
              <a:t>the </a:t>
            </a:r>
            <a:r>
              <a:rPr lang="en-AU" dirty="0" smtClean="0"/>
              <a:t>pocket” </a:t>
            </a:r>
            <a:r>
              <a:rPr lang="en-AU" dirty="0"/>
              <a:t>of so-called moneyed interests</a:t>
            </a:r>
            <a:r>
              <a:rPr lang="en-AU" dirty="0" smtClean="0"/>
              <a:t>.’</a:t>
            </a:r>
          </a:p>
          <a:p>
            <a:endParaRPr lang="en-AU" dirty="0"/>
          </a:p>
          <a:p>
            <a:r>
              <a:rPr lang="en-AU" b="1" dirty="0" smtClean="0">
                <a:solidFill>
                  <a:srgbClr val="0070C0"/>
                </a:solidFill>
              </a:rPr>
              <a:t>Versus…</a:t>
            </a:r>
          </a:p>
          <a:p>
            <a:endParaRPr lang="en-AU" dirty="0" smtClean="0"/>
          </a:p>
          <a:p>
            <a:r>
              <a:rPr lang="en-AU" i="1" dirty="0"/>
              <a:t>NAACP v. </a:t>
            </a:r>
            <a:r>
              <a:rPr lang="en-AU" i="1" dirty="0" smtClean="0"/>
              <a:t>Alabama (1958)</a:t>
            </a:r>
            <a:endParaRPr lang="en-AU" i="1" dirty="0"/>
          </a:p>
          <a:p>
            <a:r>
              <a:rPr lang="en-AU" dirty="0" smtClean="0"/>
              <a:t>‘It </a:t>
            </a:r>
            <a:r>
              <a:rPr lang="en-AU" dirty="0"/>
              <a:t>is hardly a novel perception that compelled disclosure of affiliation with groups engaged in advocacy may </a:t>
            </a:r>
            <a:r>
              <a:rPr lang="en-AU" dirty="0" smtClean="0"/>
              <a:t>constitute </a:t>
            </a:r>
            <a:r>
              <a:rPr lang="en-AU" dirty="0"/>
              <a:t>as effective a restraint on freedom of association as [other] forms of governmental </a:t>
            </a:r>
            <a:r>
              <a:rPr lang="en-AU" dirty="0" smtClean="0"/>
              <a:t>action</a:t>
            </a:r>
            <a:r>
              <a:rPr lang="en-AU" dirty="0"/>
              <a:t> </a:t>
            </a:r>
            <a:r>
              <a:rPr lang="en-AU" dirty="0" smtClean="0"/>
              <a:t>. . .’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84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nburne - Colourful Titles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982B03-8BFE-4FDF-95F9-7492FD75BD8B}" vid="{5BDD3AC6-CD41-44D3-A9F0-44C10379BD0D}"/>
    </a:ext>
  </a:extLst>
</a:theme>
</file>

<file path=ppt/theme/theme2.xml><?xml version="1.0" encoding="utf-8"?>
<a:theme xmlns:a="http://schemas.openxmlformats.org/drawingml/2006/main" name="Swinburne - Light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982B03-8BFE-4FDF-95F9-7492FD75BD8B}" vid="{720F1B9C-A9FD-4769-AD1F-1C448CC2882B}"/>
    </a:ext>
  </a:extLst>
</a:theme>
</file>

<file path=ppt/theme/theme3.xml><?xml version="1.0" encoding="utf-8"?>
<a:theme xmlns:a="http://schemas.openxmlformats.org/drawingml/2006/main" name="Swinburne - Dark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982B03-8BFE-4FDF-95F9-7492FD75BD8B}" vid="{4BDA091A-8893-4CE7-97A3-BC0C41CC6A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Swinburne-standard-PPT-Template_JF</Template>
  <TotalTime>1553</TotalTime>
  <Words>491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Open Sans</vt:lpstr>
      <vt:lpstr>Open Sans Extrabold</vt:lpstr>
      <vt:lpstr>Swinburne - Colourful Titles</vt:lpstr>
      <vt:lpstr>Swinburne - Light</vt:lpstr>
      <vt:lpstr>Swinburne - Dark</vt:lpstr>
      <vt:lpstr>Donor Disclosure – An Emerging Debate in Charity Regulation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Swinburne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Swinburne PPT Template</dc:title>
  <dc:creator>Krystian Seibert</dc:creator>
  <cp:lastModifiedBy>Krystian Seibert</cp:lastModifiedBy>
  <cp:revision>174</cp:revision>
  <cp:lastPrinted>2018-06-21T05:01:15Z</cp:lastPrinted>
  <dcterms:created xsi:type="dcterms:W3CDTF">2017-07-28T10:25:57Z</dcterms:created>
  <dcterms:modified xsi:type="dcterms:W3CDTF">2018-08-01T21:25:52Z</dcterms:modified>
</cp:coreProperties>
</file>